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223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F7A35-4781-4691-AD39-16E5BF61BE7C}" type="datetimeFigureOut">
              <a:rPr kumimoji="1" lang="ja-JP" altLang="en-US" smtClean="0"/>
              <a:pPr/>
              <a:t>2015/4/15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4437-F065-4DC8-ADF5-1A6C0918CA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2313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F7A35-4781-4691-AD39-16E5BF61BE7C}" type="datetimeFigureOut">
              <a:rPr kumimoji="1" lang="ja-JP" altLang="en-US" smtClean="0"/>
              <a:pPr/>
              <a:t>2015/4/15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4437-F065-4DC8-ADF5-1A6C0918CA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347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F7A35-4781-4691-AD39-16E5BF61BE7C}" type="datetimeFigureOut">
              <a:rPr kumimoji="1" lang="ja-JP" altLang="en-US" smtClean="0"/>
              <a:pPr/>
              <a:t>2015/4/15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4437-F065-4DC8-ADF5-1A6C0918CA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1567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F7A35-4781-4691-AD39-16E5BF61BE7C}" type="datetimeFigureOut">
              <a:rPr kumimoji="1" lang="ja-JP" altLang="en-US" smtClean="0"/>
              <a:pPr/>
              <a:t>2015/4/15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4437-F065-4DC8-ADF5-1A6C0918CA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4231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F7A35-4781-4691-AD39-16E5BF61BE7C}" type="datetimeFigureOut">
              <a:rPr kumimoji="1" lang="ja-JP" altLang="en-US" smtClean="0"/>
              <a:pPr/>
              <a:t>2015/4/15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4437-F065-4DC8-ADF5-1A6C0918CA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2431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F7A35-4781-4691-AD39-16E5BF61BE7C}" type="datetimeFigureOut">
              <a:rPr kumimoji="1" lang="ja-JP" altLang="en-US" smtClean="0"/>
              <a:pPr/>
              <a:t>2015/4/15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4437-F065-4DC8-ADF5-1A6C0918CA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8946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F7A35-4781-4691-AD39-16E5BF61BE7C}" type="datetimeFigureOut">
              <a:rPr kumimoji="1" lang="ja-JP" altLang="en-US" smtClean="0"/>
              <a:pPr/>
              <a:t>2015/4/15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4437-F065-4DC8-ADF5-1A6C0918CA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7583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F7A35-4781-4691-AD39-16E5BF61BE7C}" type="datetimeFigureOut">
              <a:rPr kumimoji="1" lang="ja-JP" altLang="en-US" smtClean="0"/>
              <a:pPr/>
              <a:t>2015/4/15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4437-F065-4DC8-ADF5-1A6C0918CA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3060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F7A35-4781-4691-AD39-16E5BF61BE7C}" type="datetimeFigureOut">
              <a:rPr kumimoji="1" lang="ja-JP" altLang="en-US" smtClean="0"/>
              <a:pPr/>
              <a:t>2015/4/15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4437-F065-4DC8-ADF5-1A6C0918CA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261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F7A35-4781-4691-AD39-16E5BF61BE7C}" type="datetimeFigureOut">
              <a:rPr kumimoji="1" lang="ja-JP" altLang="en-US" smtClean="0"/>
              <a:pPr/>
              <a:t>2015/4/15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4437-F065-4DC8-ADF5-1A6C0918CA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434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F7A35-4781-4691-AD39-16E5BF61BE7C}" type="datetimeFigureOut">
              <a:rPr kumimoji="1" lang="ja-JP" altLang="en-US" smtClean="0"/>
              <a:pPr/>
              <a:t>2015/4/15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4437-F065-4DC8-ADF5-1A6C0918CA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1060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F7A35-4781-4691-AD39-16E5BF61BE7C}" type="datetimeFigureOut">
              <a:rPr kumimoji="1" lang="ja-JP" altLang="en-US" smtClean="0"/>
              <a:pPr/>
              <a:t>2015/4/15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D4437-F065-4DC8-ADF5-1A6C0918CA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1804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6" name="直線矢印コネクタ 95"/>
          <p:cNvCxnSpPr/>
          <p:nvPr/>
        </p:nvCxnSpPr>
        <p:spPr>
          <a:xfrm>
            <a:off x="2657557" y="4264922"/>
            <a:ext cx="0" cy="1010030"/>
          </a:xfrm>
          <a:prstGeom prst="straightConnector1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角丸四角形 3"/>
          <p:cNvSpPr/>
          <p:nvPr/>
        </p:nvSpPr>
        <p:spPr>
          <a:xfrm>
            <a:off x="4027422" y="3198729"/>
            <a:ext cx="4897523" cy="191808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4002389" y="912631"/>
            <a:ext cx="4344443" cy="1728024"/>
          </a:xfrm>
          <a:prstGeom prst="round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4442327" y="736492"/>
            <a:ext cx="3418281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 smtClean="0"/>
              <a:t>地域見守り</a:t>
            </a:r>
            <a:r>
              <a:rPr lang="ja-JP" altLang="en-US" sz="2000" b="1" dirty="0"/>
              <a:t>協定</a:t>
            </a:r>
            <a:r>
              <a:rPr lang="ja-JP" altLang="en-US" sz="2000" b="1" dirty="0" smtClean="0"/>
              <a:t>事業所等</a:t>
            </a:r>
            <a:endParaRPr lang="en-US" altLang="ja-JP" sz="2000" b="1" dirty="0"/>
          </a:p>
        </p:txBody>
      </p:sp>
      <p:sp>
        <p:nvSpPr>
          <p:cNvPr id="9" name="角丸四角形 8"/>
          <p:cNvSpPr/>
          <p:nvPr/>
        </p:nvSpPr>
        <p:spPr>
          <a:xfrm>
            <a:off x="2381753" y="1272361"/>
            <a:ext cx="828219" cy="287483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ctr">
              <a:defRPr/>
            </a:pPr>
            <a:r>
              <a:rPr lang="ja-JP" altLang="en-US" sz="1800" dirty="0" smtClean="0">
                <a:solidFill>
                  <a:schemeClr val="tx1"/>
                </a:solidFill>
              </a:rPr>
              <a:t>勝山市</a:t>
            </a:r>
            <a:r>
              <a:rPr lang="ja-JP" altLang="en-US" sz="1800" dirty="0">
                <a:solidFill>
                  <a:schemeClr val="tx1"/>
                </a:solidFill>
              </a:rPr>
              <a:t>地域</a:t>
            </a:r>
            <a:r>
              <a:rPr lang="ja-JP" altLang="en-US" sz="1800" dirty="0" smtClean="0">
                <a:solidFill>
                  <a:schemeClr val="tx1"/>
                </a:solidFill>
              </a:rPr>
              <a:t>包括支援</a:t>
            </a:r>
            <a:endParaRPr lang="en-US" altLang="ja-JP" sz="18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ja-JP" altLang="en-US" sz="1800" dirty="0" smtClean="0">
                <a:solidFill>
                  <a:schemeClr val="tx1"/>
                </a:solidFill>
              </a:rPr>
              <a:t>センター「やすらぎ」</a:t>
            </a:r>
            <a:endParaRPr lang="en-US" altLang="ja-JP" sz="1800" dirty="0" smtClean="0">
              <a:solidFill>
                <a:schemeClr val="tx1"/>
              </a:solidFill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1280320" y="2950208"/>
            <a:ext cx="505422" cy="1012769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 smtClean="0">
                <a:solidFill>
                  <a:schemeClr val="tx1"/>
                </a:solidFill>
              </a:rPr>
              <a:t>警察</a:t>
            </a:r>
            <a:endParaRPr lang="ja-JP" altLang="en-US" sz="1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821855" y="2601850"/>
            <a:ext cx="507831" cy="876477"/>
          </a:xfrm>
          <a:prstGeom prst="rect">
            <a:avLst/>
          </a:prstGeom>
          <a:solidFill>
            <a:schemeClr val="bg1"/>
          </a:solidFill>
        </p:spPr>
        <p:txBody>
          <a:bodyPr vert="eaVert" wrap="square" rtlCol="0">
            <a:spAutoFit/>
          </a:bodyPr>
          <a:lstStyle/>
          <a:p>
            <a:r>
              <a:rPr kumimoji="1" lang="ja-JP" altLang="en-US" sz="1050" b="1" dirty="0" smtClean="0"/>
              <a:t>行方不明者</a:t>
            </a:r>
            <a:r>
              <a:rPr lang="ja-JP" altLang="en-US" sz="1050" b="1" dirty="0" smtClean="0"/>
              <a:t>捜索</a:t>
            </a:r>
            <a:r>
              <a:rPr lang="ja-JP" altLang="en-US" sz="1050" b="1" dirty="0"/>
              <a:t>依頼</a:t>
            </a:r>
            <a:endParaRPr kumimoji="1" lang="en-US" altLang="ja-JP" sz="1050" b="1" dirty="0" smtClean="0"/>
          </a:p>
        </p:txBody>
      </p:sp>
      <p:cxnSp>
        <p:nvCxnSpPr>
          <p:cNvPr id="81" name="直線矢印コネクタ 80"/>
          <p:cNvCxnSpPr/>
          <p:nvPr/>
        </p:nvCxnSpPr>
        <p:spPr>
          <a:xfrm>
            <a:off x="1531042" y="3978078"/>
            <a:ext cx="488315" cy="13250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正方形/長方形 93"/>
          <p:cNvSpPr/>
          <p:nvPr/>
        </p:nvSpPr>
        <p:spPr>
          <a:xfrm>
            <a:off x="376440" y="97143"/>
            <a:ext cx="8442523" cy="578742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 smtClean="0">
                <a:solidFill>
                  <a:schemeClr val="tx1"/>
                </a:solidFill>
              </a:rPr>
              <a:t>勝山市行方不明高齢者等情報提供体制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125" name="テキスト ボックス 20"/>
          <p:cNvSpPr txBox="1">
            <a:spLocks noChangeArrowheads="1"/>
          </p:cNvSpPr>
          <p:nvPr/>
        </p:nvSpPr>
        <p:spPr bwMode="auto">
          <a:xfrm>
            <a:off x="1315666" y="4359861"/>
            <a:ext cx="954042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000" b="1" dirty="0" smtClean="0">
                <a:latin typeface="ＭＳ Ｐゴシック" pitchFamily="50" charset="-128"/>
                <a:ea typeface="ＭＳ Ｐゴシック" pitchFamily="50" charset="-128"/>
              </a:rPr>
              <a:t>行方不明者</a:t>
            </a:r>
            <a:endParaRPr lang="en-US" altLang="ja-JP" sz="10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/>
            <a:r>
              <a:rPr lang="ja-JP" altLang="en-US" sz="1000" b="1" dirty="0" smtClean="0">
                <a:latin typeface="ＭＳ Ｐゴシック" pitchFamily="50" charset="-128"/>
                <a:ea typeface="ＭＳ Ｐゴシック" pitchFamily="50" charset="-128"/>
              </a:rPr>
              <a:t>捜索</a:t>
            </a:r>
            <a:r>
              <a:rPr lang="ja-JP" altLang="en-US" sz="1000" b="1" dirty="0">
                <a:latin typeface="ＭＳ Ｐゴシック" pitchFamily="50" charset="-128"/>
                <a:ea typeface="ＭＳ Ｐゴシック" pitchFamily="50" charset="-128"/>
              </a:rPr>
              <a:t>依頼</a:t>
            </a:r>
          </a:p>
        </p:txBody>
      </p:sp>
      <p:sp>
        <p:nvSpPr>
          <p:cNvPr id="56" name="爆発 1 55"/>
          <p:cNvSpPr/>
          <p:nvPr/>
        </p:nvSpPr>
        <p:spPr>
          <a:xfrm>
            <a:off x="204061" y="2278317"/>
            <a:ext cx="738646" cy="1473093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pic>
        <p:nvPicPr>
          <p:cNvPr id="57" name="Picture 2" descr="C:\Users\FUKUI\AppData\Local\Microsoft\Windows\Temporary Internet Files\Content.IE5\6CS2S2J9\MC90038355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71" y="2606711"/>
            <a:ext cx="282575" cy="620713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0" name="テキスト ボックス 135"/>
          <p:cNvSpPr txBox="1">
            <a:spLocks noChangeArrowheads="1"/>
          </p:cNvSpPr>
          <p:nvPr/>
        </p:nvSpPr>
        <p:spPr bwMode="auto">
          <a:xfrm>
            <a:off x="139580" y="1437919"/>
            <a:ext cx="10414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1400" b="1" dirty="0"/>
              <a:t>行方不明者発生</a:t>
            </a:r>
          </a:p>
        </p:txBody>
      </p:sp>
      <p:cxnSp>
        <p:nvCxnSpPr>
          <p:cNvPr id="48" name="直線矢印コネクタ 47"/>
          <p:cNvCxnSpPr/>
          <p:nvPr/>
        </p:nvCxnSpPr>
        <p:spPr>
          <a:xfrm>
            <a:off x="884268" y="3359495"/>
            <a:ext cx="37708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21"/>
          <p:cNvSpPr txBox="1">
            <a:spLocks noChangeArrowheads="1"/>
          </p:cNvSpPr>
          <p:nvPr/>
        </p:nvSpPr>
        <p:spPr bwMode="auto">
          <a:xfrm>
            <a:off x="884268" y="3409361"/>
            <a:ext cx="367514" cy="900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1050" b="1" dirty="0" smtClean="0">
                <a:latin typeface="ＭＳ Ｐ明朝" pitchFamily="18" charset="-128"/>
                <a:ea typeface="ＭＳ Ｐ明朝" pitchFamily="18" charset="-128"/>
              </a:rPr>
              <a:t>捜索願提出</a:t>
            </a:r>
            <a:endParaRPr lang="en-US" altLang="ja-JP" sz="1050" b="1" dirty="0">
              <a:latin typeface="ＭＳ Ｐ明朝" pitchFamily="18" charset="-128"/>
              <a:ea typeface="ＭＳ Ｐ明朝" pitchFamily="18" charset="-128"/>
            </a:endParaRPr>
          </a:p>
        </p:txBody>
      </p:sp>
      <p:grpSp>
        <p:nvGrpSpPr>
          <p:cNvPr id="69" name="グループ化 68"/>
          <p:cNvGrpSpPr/>
          <p:nvPr/>
        </p:nvGrpSpPr>
        <p:grpSpPr>
          <a:xfrm>
            <a:off x="3990877" y="5204992"/>
            <a:ext cx="4970614" cy="1496518"/>
            <a:chOff x="4037660" y="5157192"/>
            <a:chExt cx="4971696" cy="1496518"/>
          </a:xfrm>
        </p:grpSpPr>
        <p:sp>
          <p:nvSpPr>
            <p:cNvPr id="42" name="角丸四角形 41"/>
            <p:cNvSpPr/>
            <p:nvPr/>
          </p:nvSpPr>
          <p:spPr>
            <a:xfrm>
              <a:off x="4037660" y="5157192"/>
              <a:ext cx="4971696" cy="149651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ja-JP" altLang="en-US" dirty="0" smtClean="0"/>
                <a:t>広域情報</a:t>
              </a:r>
              <a:endParaRPr kumimoji="1" lang="en-US" altLang="ja-JP" dirty="0" smtClean="0"/>
            </a:p>
            <a:p>
              <a:pPr algn="ctr"/>
              <a:endParaRPr lang="en-US" altLang="ja-JP" dirty="0"/>
            </a:p>
            <a:p>
              <a:pPr algn="ctr"/>
              <a:endParaRPr kumimoji="1" lang="en-US" altLang="ja-JP" dirty="0" smtClean="0"/>
            </a:p>
            <a:p>
              <a:pPr algn="ctr"/>
              <a:endParaRPr kumimoji="1" lang="ja-JP" altLang="en-US" dirty="0"/>
            </a:p>
          </p:txBody>
        </p:sp>
        <p:sp>
          <p:nvSpPr>
            <p:cNvPr id="131" name="角丸四角形 130"/>
            <p:cNvSpPr/>
            <p:nvPr/>
          </p:nvSpPr>
          <p:spPr>
            <a:xfrm>
              <a:off x="7690814" y="5768757"/>
              <a:ext cx="1311235" cy="713609"/>
            </a:xfrm>
            <a:prstGeom prst="round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sz="1600" dirty="0" smtClean="0">
                  <a:solidFill>
                    <a:schemeClr val="tx1"/>
                  </a:solidFill>
                </a:rPr>
                <a:t>各市町</a:t>
              </a:r>
              <a:endParaRPr lang="en-US" altLang="ja-JP" sz="1600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ja-JP" altLang="en-US" sz="1600" dirty="0">
                  <a:solidFill>
                    <a:schemeClr val="tx1"/>
                  </a:solidFill>
                </a:rPr>
                <a:t>ネットワーク</a:t>
              </a:r>
            </a:p>
          </p:txBody>
        </p:sp>
        <p:sp>
          <p:nvSpPr>
            <p:cNvPr id="127" name="角丸四角形 126"/>
            <p:cNvSpPr/>
            <p:nvPr/>
          </p:nvSpPr>
          <p:spPr>
            <a:xfrm>
              <a:off x="4169653" y="5976965"/>
              <a:ext cx="2108947" cy="45107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dirty="0" smtClean="0">
                  <a:solidFill>
                    <a:schemeClr val="tx1"/>
                  </a:solidFill>
                </a:rPr>
                <a:t>福井県健康福祉部</a:t>
              </a:r>
              <a:endParaRPr lang="ja-JP" altLang="en-US" sz="1800" dirty="0">
                <a:solidFill>
                  <a:schemeClr val="tx1"/>
                </a:solidFill>
              </a:endParaRPr>
            </a:p>
          </p:txBody>
        </p:sp>
        <p:cxnSp>
          <p:nvCxnSpPr>
            <p:cNvPr id="128" name="直線矢印コネクタ 127"/>
            <p:cNvCxnSpPr>
              <a:stCxn id="127" idx="3"/>
              <a:endCxn id="130" idx="1"/>
            </p:cNvCxnSpPr>
            <p:nvPr/>
          </p:nvCxnSpPr>
          <p:spPr>
            <a:xfrm>
              <a:off x="6278600" y="6202502"/>
              <a:ext cx="442027" cy="73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角丸四角形 129"/>
            <p:cNvSpPr/>
            <p:nvPr/>
          </p:nvSpPr>
          <p:spPr>
            <a:xfrm>
              <a:off x="6720627" y="5937374"/>
              <a:ext cx="942970" cy="544992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sz="1800" dirty="0">
                  <a:solidFill>
                    <a:schemeClr val="tx1"/>
                  </a:solidFill>
                </a:rPr>
                <a:t>他市町</a:t>
              </a:r>
              <a:endParaRPr lang="en-US" altLang="ja-JP" sz="1800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ja-JP" altLang="en-US" sz="1800" dirty="0">
                  <a:solidFill>
                    <a:schemeClr val="tx1"/>
                  </a:solidFill>
                </a:rPr>
                <a:t>主管課</a:t>
              </a:r>
            </a:p>
          </p:txBody>
        </p:sp>
        <p:sp>
          <p:nvSpPr>
            <p:cNvPr id="98" name="テキスト ボックス 97"/>
            <p:cNvSpPr txBox="1"/>
            <p:nvPr/>
          </p:nvSpPr>
          <p:spPr>
            <a:xfrm>
              <a:off x="6256979" y="5225107"/>
              <a:ext cx="492443" cy="712267"/>
            </a:xfrm>
            <a:prstGeom prst="rect">
              <a:avLst/>
            </a:prstGeom>
            <a:solidFill>
              <a:schemeClr val="bg1"/>
            </a:solidFill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1000" b="1" dirty="0" smtClean="0"/>
                <a:t>情報提供・</a:t>
              </a:r>
              <a:endParaRPr kumimoji="1" lang="en-US" altLang="ja-JP" sz="1000" b="1" dirty="0" smtClean="0"/>
            </a:p>
            <a:p>
              <a:r>
                <a:rPr kumimoji="1" lang="ja-JP" altLang="en-US" sz="1000" b="1" dirty="0" smtClean="0"/>
                <a:t>協力依頼</a:t>
              </a:r>
              <a:endParaRPr kumimoji="1" lang="ja-JP" altLang="en-US" sz="1000" b="1" dirty="0"/>
            </a:p>
          </p:txBody>
        </p:sp>
      </p:grpSp>
      <p:sp>
        <p:nvSpPr>
          <p:cNvPr id="53" name="角丸四角形 52"/>
          <p:cNvSpPr/>
          <p:nvPr/>
        </p:nvSpPr>
        <p:spPr>
          <a:xfrm>
            <a:off x="167257" y="3677422"/>
            <a:ext cx="857724" cy="324001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b="1" dirty="0">
                <a:solidFill>
                  <a:schemeClr val="tx1"/>
                </a:solidFill>
              </a:rPr>
              <a:t>家族</a:t>
            </a:r>
            <a:endParaRPr lang="ja-JP" altLang="en-US" sz="1200" b="1" dirty="0">
              <a:solidFill>
                <a:schemeClr val="tx1"/>
              </a:solidFill>
            </a:endParaRPr>
          </a:p>
        </p:txBody>
      </p:sp>
      <p:cxnSp>
        <p:nvCxnSpPr>
          <p:cNvPr id="51" name="直線矢印コネクタ 50"/>
          <p:cNvCxnSpPr/>
          <p:nvPr/>
        </p:nvCxnSpPr>
        <p:spPr>
          <a:xfrm flipV="1">
            <a:off x="1072812" y="2153350"/>
            <a:ext cx="1308941" cy="51458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20"/>
          <p:cNvSpPr txBox="1">
            <a:spLocks noChangeArrowheads="1"/>
          </p:cNvSpPr>
          <p:nvPr/>
        </p:nvSpPr>
        <p:spPr bwMode="auto">
          <a:xfrm>
            <a:off x="1196272" y="2186376"/>
            <a:ext cx="954042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000" b="1" dirty="0" smtClean="0">
                <a:latin typeface="ＭＳ Ｐゴシック" pitchFamily="50" charset="-128"/>
                <a:ea typeface="ＭＳ Ｐゴシック" pitchFamily="50" charset="-128"/>
              </a:rPr>
              <a:t>行方不明者</a:t>
            </a:r>
            <a:endParaRPr lang="en-US" altLang="ja-JP" sz="10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/>
            <a:r>
              <a:rPr lang="ja-JP" altLang="en-US" sz="1000" b="1" dirty="0" smtClean="0">
                <a:latin typeface="ＭＳ Ｐゴシック" pitchFamily="50" charset="-128"/>
                <a:ea typeface="ＭＳ Ｐゴシック" pitchFamily="50" charset="-128"/>
              </a:rPr>
              <a:t>捜索</a:t>
            </a:r>
            <a:r>
              <a:rPr lang="ja-JP" altLang="en-US" sz="1000" b="1" dirty="0">
                <a:latin typeface="ＭＳ Ｐゴシック" pitchFamily="50" charset="-128"/>
                <a:ea typeface="ＭＳ Ｐゴシック" pitchFamily="50" charset="-128"/>
              </a:rPr>
              <a:t>依頼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264565" y="3550502"/>
            <a:ext cx="44838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【</a:t>
            </a:r>
            <a:r>
              <a:rPr lang="ja-JP" altLang="en-US" dirty="0" smtClean="0"/>
              <a:t>福祉・介護関係</a:t>
            </a:r>
            <a:r>
              <a:rPr lang="en-US" altLang="ja-JP" dirty="0" smtClean="0"/>
              <a:t>】</a:t>
            </a:r>
          </a:p>
          <a:p>
            <a:r>
              <a:rPr lang="ja-JP" altLang="en-US" dirty="0" smtClean="0"/>
              <a:t>協力介護サービス事業所（</a:t>
            </a:r>
            <a:r>
              <a:rPr lang="en-US" altLang="ja-JP" dirty="0" smtClean="0"/>
              <a:t>16</a:t>
            </a:r>
            <a:r>
              <a:rPr lang="ja-JP" altLang="en-US" dirty="0" smtClean="0"/>
              <a:t>事業所）</a:t>
            </a:r>
            <a:endParaRPr lang="en-US" altLang="ja-JP" dirty="0" smtClean="0"/>
          </a:p>
          <a:p>
            <a:r>
              <a:rPr lang="ja-JP" altLang="en-US" dirty="0" smtClean="0"/>
              <a:t>社会福祉協議会</a:t>
            </a:r>
            <a:endParaRPr lang="en-US" altLang="ja-JP" dirty="0" smtClean="0"/>
          </a:p>
          <a:p>
            <a:r>
              <a:rPr lang="en-US" altLang="ja-JP" dirty="0" smtClean="0"/>
              <a:t>【</a:t>
            </a:r>
            <a:r>
              <a:rPr lang="ja-JP" altLang="en-US" dirty="0" smtClean="0"/>
              <a:t>行政</a:t>
            </a:r>
            <a:r>
              <a:rPr lang="en-US" altLang="ja-JP" dirty="0" smtClean="0"/>
              <a:t>】</a:t>
            </a:r>
          </a:p>
          <a:p>
            <a:r>
              <a:rPr kumimoji="1" lang="ja-JP" altLang="en-US" dirty="0" smtClean="0"/>
              <a:t>消防署</a:t>
            </a:r>
            <a:r>
              <a:rPr lang="ja-JP" altLang="en-US" dirty="0"/>
              <a:t>　</a:t>
            </a:r>
            <a:r>
              <a:rPr lang="ja-JP" altLang="en-US" dirty="0" smtClean="0"/>
              <a:t>福祉・児童課　　健康長寿課</a:t>
            </a:r>
            <a:endParaRPr kumimoji="1" lang="en-US" altLang="ja-JP" dirty="0" smtClean="0"/>
          </a:p>
        </p:txBody>
      </p:sp>
      <p:grpSp>
        <p:nvGrpSpPr>
          <p:cNvPr id="5" name="グループ化 4"/>
          <p:cNvGrpSpPr/>
          <p:nvPr/>
        </p:nvGrpSpPr>
        <p:grpSpPr>
          <a:xfrm>
            <a:off x="4076095" y="2706418"/>
            <a:ext cx="3232209" cy="534267"/>
            <a:chOff x="4175884" y="4199783"/>
            <a:chExt cx="4702329" cy="552836"/>
          </a:xfrm>
        </p:grpSpPr>
        <p:sp>
          <p:nvSpPr>
            <p:cNvPr id="66" name="テキスト ボックス 65"/>
            <p:cNvSpPr txBox="1"/>
            <p:nvPr/>
          </p:nvSpPr>
          <p:spPr>
            <a:xfrm>
              <a:off x="4192392" y="4211213"/>
              <a:ext cx="4581002" cy="541406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400" b="1" dirty="0" smtClean="0"/>
                <a:t>該当地区区長、担当民生委員等</a:t>
              </a:r>
              <a:endParaRPr kumimoji="1" lang="ja-JP" altLang="en-US" sz="1400" b="1" dirty="0"/>
            </a:p>
          </p:txBody>
        </p:sp>
        <p:sp>
          <p:nvSpPr>
            <p:cNvPr id="67" name="角丸四角形 66"/>
            <p:cNvSpPr/>
            <p:nvPr/>
          </p:nvSpPr>
          <p:spPr>
            <a:xfrm>
              <a:off x="4175884" y="4199783"/>
              <a:ext cx="4702329" cy="330639"/>
            </a:xfrm>
            <a:prstGeom prst="roundRect">
              <a:avLst/>
            </a:prstGeom>
            <a:noFill/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748646" y="5331302"/>
            <a:ext cx="3126956" cy="1291326"/>
            <a:chOff x="1091663" y="5480165"/>
            <a:chExt cx="3126956" cy="1291326"/>
          </a:xfrm>
        </p:grpSpPr>
        <p:sp>
          <p:nvSpPr>
            <p:cNvPr id="2" name="角丸四角形 1"/>
            <p:cNvSpPr/>
            <p:nvPr/>
          </p:nvSpPr>
          <p:spPr>
            <a:xfrm>
              <a:off x="1091663" y="5480165"/>
              <a:ext cx="3126956" cy="129132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dirty="0"/>
            </a:p>
            <a:p>
              <a:endParaRPr kumimoji="1" lang="en-US" altLang="ja-JP" dirty="0" smtClean="0"/>
            </a:p>
            <a:p>
              <a:r>
                <a:rPr lang="ja-JP" altLang="en-US" dirty="0"/>
                <a:t>　</a:t>
              </a:r>
              <a:r>
                <a:rPr kumimoji="1" lang="ja-JP" altLang="en-US" b="1" dirty="0" smtClean="0">
                  <a:solidFill>
                    <a:schemeClr val="tx1"/>
                  </a:solidFill>
                </a:rPr>
                <a:t>捜　索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87" name="直線矢印コネクタ 86"/>
            <p:cNvCxnSpPr>
              <a:stCxn id="14" idx="3"/>
              <a:endCxn id="88" idx="1"/>
            </p:cNvCxnSpPr>
            <p:nvPr/>
          </p:nvCxnSpPr>
          <p:spPr>
            <a:xfrm flipV="1">
              <a:off x="2386629" y="5870294"/>
              <a:ext cx="547975" cy="229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角丸四角形 87"/>
            <p:cNvSpPr/>
            <p:nvPr/>
          </p:nvSpPr>
          <p:spPr>
            <a:xfrm>
              <a:off x="2934604" y="5640764"/>
              <a:ext cx="1116124" cy="45906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sz="1400" b="1" dirty="0" smtClean="0">
                  <a:solidFill>
                    <a:schemeClr val="tx1"/>
                  </a:solidFill>
                </a:rPr>
                <a:t>防犯</a:t>
              </a:r>
              <a:r>
                <a:rPr lang="ja-JP" altLang="en-US" sz="1400" b="1" dirty="0">
                  <a:solidFill>
                    <a:schemeClr val="tx1"/>
                  </a:solidFill>
                </a:rPr>
                <a:t>隊</a:t>
              </a:r>
              <a:endParaRPr lang="ja-JP" altLang="en-US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73" name="直線矢印コネクタ 72"/>
            <p:cNvCxnSpPr/>
            <p:nvPr/>
          </p:nvCxnSpPr>
          <p:spPr>
            <a:xfrm>
              <a:off x="2386629" y="5894840"/>
              <a:ext cx="547975" cy="28861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角丸四角形 74"/>
            <p:cNvSpPr/>
            <p:nvPr/>
          </p:nvSpPr>
          <p:spPr>
            <a:xfrm>
              <a:off x="2962884" y="6183452"/>
              <a:ext cx="1116124" cy="45906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sz="1400" b="1" dirty="0">
                  <a:solidFill>
                    <a:schemeClr val="tx1"/>
                  </a:solidFill>
                </a:rPr>
                <a:t>緊急メール</a:t>
              </a:r>
              <a:endParaRPr lang="ja-JP" alt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270505" y="5643054"/>
              <a:ext cx="1116124" cy="45906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sz="1400" b="1" dirty="0">
                  <a:solidFill>
                    <a:schemeClr val="tx1"/>
                  </a:solidFill>
                </a:rPr>
                <a:t>総務課</a:t>
              </a:r>
              <a:endParaRPr lang="ja-JP" altLang="en-US" sz="12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70" name="正方形/長方形 69"/>
          <p:cNvSpPr/>
          <p:nvPr/>
        </p:nvSpPr>
        <p:spPr>
          <a:xfrm>
            <a:off x="4266849" y="1327377"/>
            <a:ext cx="40799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日常的な業務の中で</a:t>
            </a:r>
            <a:r>
              <a:rPr lang="ja-JP" altLang="en-US" dirty="0" smtClean="0"/>
              <a:t>、捜索協力</a:t>
            </a:r>
            <a:endParaRPr lang="en-US" altLang="ja-JP" dirty="0" smtClean="0"/>
          </a:p>
          <a:p>
            <a:r>
              <a:rPr lang="ja-JP" altLang="en-US" dirty="0" smtClean="0"/>
              <a:t>（行方不明者関連情報の提供等）</a:t>
            </a:r>
            <a:endParaRPr lang="en-US" altLang="ja-JP" dirty="0" smtClean="0"/>
          </a:p>
          <a:p>
            <a:r>
              <a:rPr lang="ja-JP" altLang="en-US" sz="1200" dirty="0" smtClean="0"/>
              <a:t>新聞販売所　　電力会社　　　ＬＰガス協会　　　郵便局</a:t>
            </a:r>
            <a:endParaRPr lang="en-US" altLang="ja-JP" sz="1200" dirty="0" smtClean="0"/>
          </a:p>
          <a:p>
            <a:r>
              <a:rPr lang="ja-JP" altLang="en-US" sz="1200"/>
              <a:t>宅配業者</a:t>
            </a:r>
            <a:r>
              <a:rPr lang="ja-JP" altLang="en-US" sz="1200" dirty="0" smtClean="0"/>
              <a:t>　　タクシー会社　　　運送会社　　　コンビニ　　</a:t>
            </a:r>
            <a:endParaRPr lang="en-US" altLang="ja-JP" sz="1200" dirty="0" smtClean="0"/>
          </a:p>
          <a:p>
            <a:r>
              <a:rPr lang="ja-JP" altLang="en-US" sz="1200" dirty="0" smtClean="0"/>
              <a:t> </a:t>
            </a:r>
            <a:r>
              <a:rPr lang="ja-JP" altLang="en-US" sz="1200" dirty="0" smtClean="0"/>
              <a:t>勝山市役所　上下水道課</a:t>
            </a:r>
            <a:endParaRPr lang="en-US" altLang="ja-JP" sz="1200" dirty="0" smtClean="0"/>
          </a:p>
        </p:txBody>
      </p:sp>
      <p:sp>
        <p:nvSpPr>
          <p:cNvPr id="71" name="正方形/長方形 70"/>
          <p:cNvSpPr/>
          <p:nvPr/>
        </p:nvSpPr>
        <p:spPr>
          <a:xfrm>
            <a:off x="4299446" y="166315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dirty="0" smtClean="0"/>
              <a:t>　</a:t>
            </a:r>
            <a:endParaRPr lang="ja-JP" altLang="en-US" dirty="0"/>
          </a:p>
        </p:txBody>
      </p:sp>
      <p:sp>
        <p:nvSpPr>
          <p:cNvPr id="79" name="正方形/長方形 78"/>
          <p:cNvSpPr/>
          <p:nvPr/>
        </p:nvSpPr>
        <p:spPr>
          <a:xfrm>
            <a:off x="4597701" y="3085354"/>
            <a:ext cx="3418281" cy="5040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 smtClean="0">
                <a:solidFill>
                  <a:schemeClr val="tx1"/>
                </a:solidFill>
              </a:rPr>
              <a:t>関係機関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cxnSp>
        <p:nvCxnSpPr>
          <p:cNvPr id="80" name="直線矢印コネクタ 79"/>
          <p:cNvCxnSpPr/>
          <p:nvPr/>
        </p:nvCxnSpPr>
        <p:spPr>
          <a:xfrm>
            <a:off x="1818380" y="3384209"/>
            <a:ext cx="511306" cy="0"/>
          </a:xfrm>
          <a:prstGeom prst="straightConnector1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/>
          <p:nvPr/>
        </p:nvCxnSpPr>
        <p:spPr>
          <a:xfrm>
            <a:off x="3335259" y="1961139"/>
            <a:ext cx="638664" cy="0"/>
          </a:xfrm>
          <a:prstGeom prst="straightConnector1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矢印コネクタ 89"/>
          <p:cNvCxnSpPr/>
          <p:nvPr/>
        </p:nvCxnSpPr>
        <p:spPr>
          <a:xfrm>
            <a:off x="3335259" y="3839423"/>
            <a:ext cx="638664" cy="0"/>
          </a:xfrm>
          <a:prstGeom prst="straightConnector1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矢印コネクタ 90"/>
          <p:cNvCxnSpPr/>
          <p:nvPr/>
        </p:nvCxnSpPr>
        <p:spPr>
          <a:xfrm>
            <a:off x="3363725" y="2904585"/>
            <a:ext cx="638664" cy="0"/>
          </a:xfrm>
          <a:prstGeom prst="straightConnector1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矢印コネクタ 91"/>
          <p:cNvCxnSpPr/>
          <p:nvPr/>
        </p:nvCxnSpPr>
        <p:spPr>
          <a:xfrm>
            <a:off x="3168327" y="4285638"/>
            <a:ext cx="834062" cy="919354"/>
          </a:xfrm>
          <a:prstGeom prst="straightConnector1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3287971" y="1262125"/>
            <a:ext cx="92754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市内行方</a:t>
            </a:r>
            <a:endParaRPr kumimoji="1" lang="en-US" altLang="ja-JP" sz="1050" dirty="0" smtClean="0"/>
          </a:p>
          <a:p>
            <a:r>
              <a:rPr kumimoji="1" lang="ja-JP" altLang="en-US" sz="1050" dirty="0" smtClean="0"/>
              <a:t>不明者等</a:t>
            </a:r>
            <a:endParaRPr kumimoji="1" lang="en-US" altLang="ja-JP" sz="1050" dirty="0" smtClean="0"/>
          </a:p>
          <a:p>
            <a:r>
              <a:rPr kumimoji="1" lang="ja-JP" altLang="en-US" sz="1050" dirty="0" smtClean="0"/>
              <a:t>情報</a:t>
            </a:r>
            <a:endParaRPr kumimoji="1" lang="ja-JP" altLang="en-US" sz="1050" dirty="0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3273115" y="3227424"/>
            <a:ext cx="92754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広域・市内</a:t>
            </a:r>
            <a:endParaRPr kumimoji="1" lang="en-US" altLang="ja-JP" sz="1050" dirty="0" smtClean="0"/>
          </a:p>
          <a:p>
            <a:r>
              <a:rPr kumimoji="1" lang="ja-JP" altLang="en-US" sz="1050" dirty="0" smtClean="0"/>
              <a:t>行方不明者等情報</a:t>
            </a:r>
            <a:endParaRPr kumimoji="1" lang="ja-JP" altLang="en-US" sz="1050" dirty="0"/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3287971" y="2297945"/>
            <a:ext cx="92754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市内行方</a:t>
            </a:r>
            <a:endParaRPr kumimoji="1" lang="en-US" altLang="ja-JP" sz="1050" dirty="0" smtClean="0"/>
          </a:p>
          <a:p>
            <a:r>
              <a:rPr kumimoji="1" lang="ja-JP" altLang="en-US" sz="1050" dirty="0" smtClean="0"/>
              <a:t>不明者等</a:t>
            </a:r>
            <a:endParaRPr kumimoji="1" lang="en-US" altLang="ja-JP" sz="1050" dirty="0" smtClean="0"/>
          </a:p>
          <a:p>
            <a:r>
              <a:rPr kumimoji="1" lang="ja-JP" altLang="en-US" sz="1050" dirty="0" smtClean="0"/>
              <a:t>情報</a:t>
            </a:r>
            <a:endParaRPr kumimoji="1" lang="ja-JP" altLang="en-US" sz="1050" dirty="0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2300148" y="4481396"/>
            <a:ext cx="927547" cy="5770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広域・市内</a:t>
            </a:r>
            <a:endParaRPr kumimoji="1" lang="en-US" altLang="ja-JP" sz="1050" dirty="0" smtClean="0"/>
          </a:p>
          <a:p>
            <a:r>
              <a:rPr kumimoji="1" lang="ja-JP" altLang="en-US" sz="1050" dirty="0" smtClean="0"/>
              <a:t>行方不明者等情報</a:t>
            </a:r>
            <a:endParaRPr kumimoji="1" lang="ja-JP" altLang="en-US" sz="1050" dirty="0"/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3099875" y="4481395"/>
            <a:ext cx="927547" cy="5770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広域・市内</a:t>
            </a:r>
            <a:endParaRPr kumimoji="1" lang="en-US" altLang="ja-JP" sz="1050" dirty="0" smtClean="0"/>
          </a:p>
          <a:p>
            <a:r>
              <a:rPr kumimoji="1" lang="ja-JP" altLang="en-US" sz="1050" dirty="0" smtClean="0"/>
              <a:t>行方不明者等情報</a:t>
            </a: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4144377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1214</TotalTime>
  <Words>142</Words>
  <Application>Microsoft Office PowerPoint</Application>
  <PresentationFormat>画面に合わせる (4:3)</PresentationFormat>
  <Paragraphs>53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FJ-USER</dc:creator>
  <cp:lastModifiedBy>FJ-USER</cp:lastModifiedBy>
  <cp:revision>85</cp:revision>
  <cp:lastPrinted>2015-04-15T03:57:46Z</cp:lastPrinted>
  <dcterms:created xsi:type="dcterms:W3CDTF">2014-09-29T06:46:39Z</dcterms:created>
  <dcterms:modified xsi:type="dcterms:W3CDTF">2015-04-15T04:01:34Z</dcterms:modified>
</cp:coreProperties>
</file>